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391" r:id="rId3"/>
    <p:sldId id="392" r:id="rId4"/>
    <p:sldId id="410" r:id="rId5"/>
    <p:sldId id="418" r:id="rId6"/>
    <p:sldId id="399" r:id="rId7"/>
    <p:sldId id="395" r:id="rId8"/>
    <p:sldId id="401" r:id="rId9"/>
    <p:sldId id="396" r:id="rId10"/>
    <p:sldId id="397" r:id="rId11"/>
    <p:sldId id="415" r:id="rId12"/>
    <p:sldId id="403" r:id="rId13"/>
    <p:sldId id="404" r:id="rId14"/>
    <p:sldId id="416" r:id="rId15"/>
    <p:sldId id="411" r:id="rId16"/>
    <p:sldId id="405" r:id="rId17"/>
    <p:sldId id="398" r:id="rId18"/>
    <p:sldId id="419" r:id="rId19"/>
    <p:sldId id="412" r:id="rId20"/>
    <p:sldId id="394" r:id="rId21"/>
    <p:sldId id="393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10" autoAdjust="0"/>
  </p:normalViewPr>
  <p:slideViewPr>
    <p:cSldViewPr>
      <p:cViewPr>
        <p:scale>
          <a:sx n="75" d="100"/>
          <a:sy n="75" d="100"/>
        </p:scale>
        <p:origin x="528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1D71E-1008-5E44-9300-8B4942DADBE0}" type="datetimeFigureOut">
              <a:rPr lang="en-US" smtClean="0"/>
              <a:t>2/28/13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7E343-5CD5-D046-8CF6-6A0FEF3CA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79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cs typeface="+mn-cs"/>
              </a:defRPr>
            </a:lvl1pPr>
          </a:lstStyle>
          <a:p>
            <a:pPr>
              <a:defRPr/>
            </a:pPr>
            <a:fld id="{1CFD9F11-637F-FB4F-8A7F-81A5F88288CC}" type="datetimeFigureOut">
              <a:rPr lang="en-US"/>
              <a:pPr>
                <a:defRPr/>
              </a:pPr>
              <a:t>2/28/13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cs typeface="+mn-cs"/>
              </a:defRPr>
            </a:lvl1pPr>
          </a:lstStyle>
          <a:p>
            <a:pPr>
              <a:defRPr/>
            </a:pPr>
            <a:fld id="{FDD6A7D0-C38C-2041-86AE-9C6CFB69E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16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D6A7D0-C38C-2041-86AE-9C6CFB69E3A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7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37476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79637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28850" cy="6076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47650"/>
            <a:ext cx="6534150" cy="6076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6090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84002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1472374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381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381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77068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16320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26192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3907338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6882372"/>
      </p:ext>
    </p:extLst>
  </p:cSld>
  <p:clrMapOvr>
    <a:masterClrMapping/>
  </p:clrMapOvr>
  <p:transition xmlns:p14="http://schemas.microsoft.com/office/powerpoint/2010/main" spd="slow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803726"/>
      </p:ext>
    </p:extLst>
  </p:cSld>
  <p:clrMapOvr>
    <a:masterClrMapping/>
  </p:clrMapOvr>
  <p:transition xmlns:p14="http://schemas.microsoft.com/office/powerpoint/2010/main"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47650"/>
            <a:ext cx="8763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8915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       </a:t>
            </a:r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9" name="Text Box 9"/>
          <p:cNvSpPr txBox="1">
            <a:spLocks noChangeArrowheads="1"/>
          </p:cNvSpPr>
          <p:nvPr userDrawn="1"/>
        </p:nvSpPr>
        <p:spPr bwMode="auto">
          <a:xfrm>
            <a:off x="228600" y="0"/>
            <a:ext cx="7162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b="1" dirty="0" smtClean="0">
                <a:latin typeface="Century Gothic" pitchFamily="34" charset="0"/>
                <a:ea typeface="+mn-ea"/>
                <a:cs typeface="+mn-cs"/>
              </a:rPr>
              <a:t>Computer/Human Interaction</a:t>
            </a:r>
          </a:p>
        </p:txBody>
      </p:sp>
      <p:sp>
        <p:nvSpPr>
          <p:cNvPr id="1030" name="Text Box 10"/>
          <p:cNvSpPr txBox="1">
            <a:spLocks noChangeArrowheads="1"/>
          </p:cNvSpPr>
          <p:nvPr userDrawn="1"/>
        </p:nvSpPr>
        <p:spPr bwMode="auto">
          <a:xfrm>
            <a:off x="6934200" y="0"/>
            <a:ext cx="20701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US" b="1" dirty="0" smtClean="0">
                <a:latin typeface="Century Gothic" pitchFamily="34" charset="0"/>
                <a:ea typeface="+mn-ea"/>
                <a:cs typeface="+mn-cs"/>
              </a:rPr>
              <a:t> Spring 2013</a:t>
            </a:r>
          </a:p>
        </p:txBody>
      </p:sp>
      <p:sp>
        <p:nvSpPr>
          <p:cNvPr id="1031" name="Line 11"/>
          <p:cNvSpPr>
            <a:spLocks noChangeShapeType="1"/>
          </p:cNvSpPr>
          <p:nvPr userDrawn="1"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2" name="Rectangle 12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3" name="Text Box 13"/>
          <p:cNvSpPr txBox="1">
            <a:spLocks noChangeArrowheads="1"/>
          </p:cNvSpPr>
          <p:nvPr userDrawn="1"/>
        </p:nvSpPr>
        <p:spPr bwMode="auto">
          <a:xfrm>
            <a:off x="228600" y="6491288"/>
            <a:ext cx="89154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mtClean="0">
                <a:latin typeface="Century Gothic" charset="0"/>
                <a:cs typeface="+mn-cs"/>
              </a:rPr>
              <a:t>Northeastern University							</a:t>
            </a:r>
            <a:fld id="{94ED99D8-E257-8047-9799-51BEDB984320}" type="slidenum">
              <a:rPr lang="en-US" smtClean="0">
                <a:latin typeface="Century Gothic" charset="0"/>
                <a:cs typeface="+mn-cs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r>
              <a:rPr lang="en-US" smtClean="0">
                <a:latin typeface="Century Gothic" charset="0"/>
                <a:cs typeface="+mn-cs"/>
              </a:rPr>
              <a:t>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http://www.webappers.com/2007/07/31/webappers-simple-ajax-progress-bar-with-cs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hrisharrison.net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www.chrisharrison.net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://www.chrisharrison.net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youtu.be/0GhfHO9clT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latin typeface="Century Gothic" charset="0"/>
                <a:cs typeface="+mj-cs"/>
              </a:rPr>
              <a:t>K</a:t>
            </a:r>
            <a:r>
              <a:rPr lang="en-US" altLang="zh-CN" sz="3600" dirty="0" err="1" smtClean="0">
                <a:latin typeface="Century Gothic" charset="0"/>
                <a:cs typeface="+mj-cs"/>
              </a:rPr>
              <a:t>ineticons</a:t>
            </a:r>
            <a:r>
              <a:rPr lang="en-US" altLang="zh-CN" sz="3600" dirty="0" smtClean="0">
                <a:latin typeface="Century Gothic" charset="0"/>
                <a:cs typeface="+mj-cs"/>
              </a:rPr>
              <a:t>: </a:t>
            </a:r>
            <a:br>
              <a:rPr lang="en-US" altLang="zh-CN" sz="3600" dirty="0" smtClean="0">
                <a:latin typeface="Century Gothic" charset="0"/>
                <a:cs typeface="+mj-cs"/>
              </a:rPr>
            </a:br>
            <a:r>
              <a:rPr lang="en-US" altLang="zh-CN" sz="3600" dirty="0" smtClean="0">
                <a:latin typeface="Century Gothic" charset="0"/>
                <a:cs typeface="+mj-cs"/>
              </a:rPr>
              <a:t>Using Iconographic Motion in Graphical User Interface Design</a:t>
            </a:r>
            <a:endParaRPr lang="en-US" sz="3600" i="1" dirty="0">
              <a:latin typeface="Century Gothic" charset="0"/>
              <a:cs typeface="+mj-cs"/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648200"/>
            <a:ext cx="7010400" cy="1752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400" dirty="0" smtClean="0">
                <a:latin typeface="Century Gothic" charset="0"/>
                <a:cs typeface="+mn-cs"/>
              </a:rPr>
              <a:t>Zhichun Ye </a:t>
            </a:r>
            <a:r>
              <a:rPr lang="en-US" sz="2400" dirty="0">
                <a:latin typeface="Century Gothic" charset="0"/>
                <a:cs typeface="+mn-cs"/>
              </a:rPr>
              <a:t/>
            </a:r>
            <a:br>
              <a:rPr lang="en-US" sz="2400" dirty="0">
                <a:latin typeface="Century Gothic" charset="0"/>
                <a:cs typeface="+mn-cs"/>
              </a:rPr>
            </a:br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Year </a:t>
            </a:r>
            <a:r>
              <a:rPr lang="en-US" sz="2400" dirty="0" err="1" smtClean="0"/>
              <a:t>Msc</a:t>
            </a:r>
            <a:r>
              <a:rPr lang="en-US" sz="2400" dirty="0" smtClean="0"/>
              <a:t> </a:t>
            </a:r>
            <a:r>
              <a:rPr lang="en-US" sz="2400" dirty="0"/>
              <a:t>in Computer </a:t>
            </a:r>
            <a:r>
              <a:rPr lang="en-US" sz="2400" dirty="0" smtClean="0"/>
              <a:t>Science</a:t>
            </a:r>
            <a:r>
              <a:rPr lang="en-US" sz="2400" dirty="0" smtClean="0">
                <a:latin typeface="Century Gothic" charset="0"/>
                <a:cs typeface="+mn-cs"/>
              </a:rPr>
              <a:t> </a:t>
            </a:r>
            <a:r>
              <a:rPr lang="en-US" sz="2400" dirty="0">
                <a:latin typeface="Century Gothic" charset="0"/>
                <a:cs typeface="+mn-cs"/>
              </a:rPr>
              <a:t/>
            </a:r>
            <a:br>
              <a:rPr lang="en-US" sz="2400" dirty="0">
                <a:latin typeface="Century Gothic" charset="0"/>
                <a:cs typeface="+mn-cs"/>
              </a:rPr>
            </a:br>
            <a:r>
              <a:rPr lang="en-US" sz="2400" dirty="0" err="1" smtClean="0">
                <a:latin typeface="Century Gothic" charset="0"/>
                <a:cs typeface="+mn-cs"/>
              </a:rPr>
              <a:t>ye.zhic@husky.neu.edu</a:t>
            </a:r>
            <a:endParaRPr lang="en-US" sz="2400" dirty="0">
              <a:latin typeface="Century Gothic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</a:rPr>
              <a:t>User study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</a:rPr>
              <a:t>Each participant watched video of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>
                <a:latin typeface="Century Gothic" charset="0"/>
              </a:rPr>
              <a:t>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While watching, they were asked to rate how strongly they agree or disagree with the interpretation of each icon, using 5-point </a:t>
            </a:r>
            <a:r>
              <a:rPr lang="en-US" dirty="0" err="1">
                <a:latin typeface="Century Gothic" charset="0"/>
              </a:rPr>
              <a:t>Likert</a:t>
            </a:r>
            <a:r>
              <a:rPr lang="en-US" dirty="0">
                <a:latin typeface="Century Gothic" charset="0"/>
              </a:rPr>
              <a:t> scale.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Each participant rated 10 </a:t>
            </a:r>
            <a:r>
              <a:rPr lang="en-US" dirty="0" err="1">
                <a:latin typeface="Century Gothic" charset="0"/>
              </a:rPr>
              <a:t>kineticons</a:t>
            </a:r>
            <a:r>
              <a:rPr lang="en-US" dirty="0">
                <a:latin typeface="Century Gothic" charset="0"/>
              </a:rPr>
              <a:t>, and answered background questions.</a:t>
            </a:r>
          </a:p>
          <a:p>
            <a:pPr>
              <a:defRPr/>
            </a:pPr>
            <a:endParaRPr lang="en-US" dirty="0">
              <a:latin typeface="Century Gothic" charset="0"/>
            </a:endParaRPr>
          </a:p>
          <a:p>
            <a:pPr>
              <a:defRPr/>
            </a:pPr>
            <a:endParaRPr lang="en-US" dirty="0" smtClean="0">
              <a:latin typeface="Century Gothic" charset="0"/>
            </a:endParaRPr>
          </a:p>
          <a:p>
            <a:pPr>
              <a:defRPr/>
            </a:pPr>
            <a:endParaRPr lang="en-US" dirty="0">
              <a:latin typeface="Century Gothic" charset="0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Results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</a:rPr>
              <a:t>36 of the 39 initial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are considered to convey </a:t>
            </a:r>
            <a:r>
              <a:rPr lang="en-US" dirty="0" smtClean="0">
                <a:latin typeface="Century Gothic" charset="0"/>
              </a:rPr>
              <a:t>some </a:t>
            </a:r>
            <a:r>
              <a:rPr lang="en-US" dirty="0">
                <a:latin typeface="Century Gothic" charset="0"/>
              </a:rPr>
              <a:t>particular </a:t>
            </a:r>
            <a:r>
              <a:rPr lang="en-US" dirty="0" smtClean="0">
                <a:latin typeface="Century Gothic" charset="0"/>
              </a:rPr>
              <a:t>meanings </a:t>
            </a:r>
            <a:r>
              <a:rPr lang="en-US" dirty="0">
                <a:latin typeface="Century Gothic" charset="0"/>
              </a:rPr>
              <a:t>than others</a:t>
            </a:r>
            <a:r>
              <a:rPr lang="en-US" dirty="0" smtClean="0">
                <a:latin typeface="Century Gothic" charset="0"/>
              </a:rPr>
              <a:t>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Several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performs are related (positive or negative)conceptually, and performs well in two categories</a:t>
            </a:r>
            <a:r>
              <a:rPr lang="en-US" dirty="0" smtClean="0">
                <a:latin typeface="Century Gothic" charset="0"/>
              </a:rPr>
              <a:t>.</a:t>
            </a:r>
            <a:endParaRPr lang="en-US" dirty="0">
              <a:latin typeface="Century Gothic" charset="0"/>
            </a:endParaRPr>
          </a:p>
          <a:p>
            <a:pPr>
              <a:defRPr/>
            </a:pPr>
            <a:r>
              <a:rPr lang="en-US" dirty="0">
                <a:latin typeface="Century Gothic" charset="0"/>
              </a:rPr>
              <a:t>Most </a:t>
            </a:r>
            <a:r>
              <a:rPr lang="en-US" dirty="0" err="1">
                <a:latin typeface="Century Gothic" charset="0"/>
              </a:rPr>
              <a:t>MacOSX</a:t>
            </a:r>
            <a:r>
              <a:rPr lang="en-US" dirty="0">
                <a:latin typeface="Century Gothic" charset="0"/>
              </a:rPr>
              <a:t> existing kinetic icons: </a:t>
            </a:r>
            <a:r>
              <a:rPr lang="en-US" i="1" dirty="0">
                <a:latin typeface="Century Gothic" charset="0"/>
              </a:rPr>
              <a:t>Shake No, Zoom and Suck In</a:t>
            </a:r>
            <a:r>
              <a:rPr lang="en-US" dirty="0">
                <a:latin typeface="Century Gothic" charset="0"/>
              </a:rPr>
              <a:t> are performing good. </a:t>
            </a:r>
            <a:r>
              <a:rPr lang="en-US" i="1" dirty="0">
                <a:latin typeface="Century Gothic" charset="0"/>
              </a:rPr>
              <a:t>Rumble</a:t>
            </a:r>
            <a:r>
              <a:rPr lang="en-US" dirty="0">
                <a:latin typeface="Century Gothic" charset="0"/>
              </a:rPr>
              <a:t> is less successful</a:t>
            </a:r>
            <a:r>
              <a:rPr lang="en-US" dirty="0" smtClean="0">
                <a:latin typeface="Century Gothic" charset="0"/>
              </a:rPr>
              <a:t>.</a:t>
            </a:r>
            <a:endParaRPr lang="en-US" dirty="0">
              <a:latin typeface="Century Gothic" charset="0"/>
            </a:endParaRPr>
          </a:p>
          <a:p>
            <a:pPr>
              <a:buFontTx/>
              <a:buNone/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Results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</a:rPr>
              <a:t>3 (</a:t>
            </a:r>
            <a:r>
              <a:rPr lang="en-US" i="1" dirty="0">
                <a:latin typeface="Century Gothic" charset="0"/>
              </a:rPr>
              <a:t>Heart Beat, Blowing in the Wind 2D, and X-cross</a:t>
            </a:r>
            <a:r>
              <a:rPr lang="en-US" dirty="0">
                <a:latin typeface="Century Gothic" charset="0"/>
              </a:rPr>
              <a:t>)of 4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performs well across GUI elements.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1 another (</a:t>
            </a:r>
            <a:r>
              <a:rPr lang="en-US" i="1" dirty="0">
                <a:latin typeface="Century Gothic" charset="0"/>
              </a:rPr>
              <a:t>Running</a:t>
            </a:r>
            <a:r>
              <a:rPr lang="en-US" dirty="0">
                <a:latin typeface="Century Gothic" charset="0"/>
              </a:rPr>
              <a:t>) doesn’t generalize to all GUI elements, only performs well in application icon.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Need to carefully and fully test all the vocabularies.</a:t>
            </a: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latin typeface="Century Gothic" charset="0"/>
                <a:cs typeface="+mj-cs"/>
              </a:rPr>
              <a:t>Kineticons</a:t>
            </a:r>
            <a:r>
              <a:rPr lang="en-US" dirty="0" smtClean="0">
                <a:latin typeface="Century Gothic" charset="0"/>
                <a:cs typeface="+mj-cs"/>
              </a:rPr>
              <a:t>’ sparking points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</a:rPr>
              <a:t>Human’s ability to process parallel information, and motion is eye-grasping.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Motions can be applies to different sizes of GUI elements.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Requires a smaller motion icon set.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Can be combined with other dynamic visual effects, thus convey more information.</a:t>
            </a: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entury Gothic" charset="0"/>
              </a:rPr>
              <a:t>Kineticons</a:t>
            </a:r>
            <a:r>
              <a:rPr lang="en-US" dirty="0">
                <a:latin typeface="Century Gothic" charset="0"/>
              </a:rPr>
              <a:t>’ limitations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</a:rPr>
              <a:t>Authors note that 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Motion is attention grabbing.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Some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perform well only in an particular GUI element</a:t>
            </a:r>
            <a:r>
              <a:rPr lang="en-US" dirty="0" smtClean="0">
                <a:latin typeface="Century Gothic" charset="0"/>
              </a:rPr>
              <a:t>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Several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are conceptually related thus can cause confusion.</a:t>
            </a:r>
          </a:p>
          <a:p>
            <a:pPr>
              <a:defRPr/>
            </a:pPr>
            <a:endParaRPr lang="en-US" dirty="0">
              <a:latin typeface="Century Gothic" charset="0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</a:rPr>
              <a:t>Study’s missing …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</a:rPr>
              <a:t>Stay </a:t>
            </a:r>
            <a:r>
              <a:rPr lang="en-US" dirty="0">
                <a:latin typeface="Century Gothic" charset="0"/>
              </a:rPr>
              <a:t>on video display, doesn’t apply to real operating system, are not triggered simultaneously.</a:t>
            </a:r>
          </a:p>
          <a:p>
            <a:pPr lvl="1">
              <a:defRPr/>
            </a:pPr>
            <a:endParaRPr lang="en-US" dirty="0">
              <a:latin typeface="Century Gothic" charset="0"/>
            </a:endParaRPr>
          </a:p>
          <a:p>
            <a:pPr marL="0" indent="0">
              <a:buNone/>
              <a:defRPr/>
            </a:pPr>
            <a:endParaRPr lang="en-US" dirty="0">
              <a:latin typeface="Century Gothic" charset="0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Study’s missing …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</a:rPr>
              <a:t>Insufficient </a:t>
            </a:r>
            <a:r>
              <a:rPr lang="en-US" dirty="0" smtClean="0">
                <a:latin typeface="Century Gothic" charset="0"/>
              </a:rPr>
              <a:t>motion behaviors </a:t>
            </a:r>
            <a:r>
              <a:rPr lang="en-US" dirty="0">
                <a:latin typeface="Century Gothic" charset="0"/>
              </a:rPr>
              <a:t>applied to other GUI elements: based on the selection of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with great performance on application icon.</a:t>
            </a: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Study’s missing…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</a:rPr>
              <a:t>Rate satisfaction only within the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vocabularies, no comparison with normal icons.</a:t>
            </a: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Next step is …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1447800"/>
            <a:ext cx="8915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dirty="0" smtClean="0">
                <a:latin typeface="Century Gothic" charset="0"/>
              </a:rPr>
              <a:t>Collect user feedback on how they would represent a particular interaction using motion icons and use these as inspirations of design.</a:t>
            </a:r>
          </a:p>
          <a:p>
            <a:pPr>
              <a:defRPr/>
            </a:pPr>
            <a:endParaRPr lang="en-US" dirty="0" smtClean="0">
              <a:latin typeface="Century Gothic" charset="0"/>
            </a:endParaRPr>
          </a:p>
          <a:p>
            <a:pPr>
              <a:defRPr/>
            </a:pPr>
            <a:r>
              <a:rPr lang="en-US" dirty="0" smtClean="0">
                <a:latin typeface="Century Gothic" charset="0"/>
              </a:rPr>
              <a:t>Broaden the vocabulary and interaction category.</a:t>
            </a:r>
            <a:endParaRPr lang="en-US" dirty="0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96584"/>
      </p:ext>
    </p:extLst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Next step is …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</a:rPr>
              <a:t>Real-world experiment: apply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ineticons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to real operating systems, allow participants to rate them under real working circumstance.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Create </a:t>
            </a:r>
            <a:r>
              <a:rPr lang="en-US" dirty="0" smtClean="0">
                <a:latin typeface="Century Gothic" charset="0"/>
              </a:rPr>
              <a:t>comparison-</a:t>
            </a:r>
            <a:r>
              <a:rPr lang="en-US" dirty="0">
                <a:latin typeface="Century Gothic" charset="0"/>
              </a:rPr>
              <a:t>group: for each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in the vocabulary, participants select which icon they prefer: </a:t>
            </a:r>
            <a:r>
              <a:rPr lang="en-US" dirty="0" err="1">
                <a:latin typeface="Century Gothic" charset="0"/>
              </a:rPr>
              <a:t>K</a:t>
            </a:r>
            <a:r>
              <a:rPr lang="en-US" dirty="0" err="1" smtClean="0">
                <a:latin typeface="Century Gothic" charset="0"/>
              </a:rPr>
              <a:t>ineticon</a:t>
            </a:r>
            <a:r>
              <a:rPr lang="en-US" dirty="0" smtClean="0">
                <a:latin typeface="Century Gothic" charset="0"/>
              </a:rPr>
              <a:t> </a:t>
            </a:r>
            <a:r>
              <a:rPr lang="en-US" dirty="0">
                <a:latin typeface="Century Gothic" charset="0"/>
              </a:rPr>
              <a:t>or normal icon with no motion.</a:t>
            </a: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  <a:cs typeface="+mj-cs"/>
              </a:rPr>
              <a:t>Take away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Graphical </a:t>
            </a:r>
            <a:r>
              <a:rPr lang="en-US" dirty="0" smtClean="0">
                <a:latin typeface="Century Gothic" charset="0"/>
                <a:cs typeface="+mn-cs"/>
              </a:rPr>
              <a:t>icon </a:t>
            </a:r>
            <a:r>
              <a:rPr lang="en-US" altLang="zh-CN" dirty="0" smtClean="0">
                <a:latin typeface="Century Gothic" charset="0"/>
                <a:cs typeface="+mn-cs"/>
              </a:rPr>
              <a:t>is</a:t>
            </a:r>
            <a:r>
              <a:rPr lang="en-US" dirty="0" smtClean="0">
                <a:latin typeface="Century Gothic" charset="0"/>
                <a:cs typeface="+mn-cs"/>
              </a:rPr>
              <a:t> </a:t>
            </a:r>
            <a:r>
              <a:rPr lang="en-US" dirty="0" smtClean="0">
                <a:latin typeface="Century Gothic" charset="0"/>
                <a:cs typeface="+mn-cs"/>
              </a:rPr>
              <a:t>an essential part of the successes of computers.</a:t>
            </a: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Other dimensions can be added to GUI to convey extra data, such as animation and auditory icons.</a:t>
            </a:r>
          </a:p>
          <a:p>
            <a:pPr>
              <a:defRPr/>
            </a:pPr>
            <a:r>
              <a:rPr lang="en-US" dirty="0" err="1" smtClean="0">
                <a:latin typeface="Century Gothic" charset="0"/>
                <a:cs typeface="+mn-cs"/>
              </a:rPr>
              <a:t>Kineticons</a:t>
            </a:r>
            <a:r>
              <a:rPr lang="en-US" dirty="0" smtClean="0">
                <a:latin typeface="Century Gothic" charset="0"/>
                <a:cs typeface="+mn-cs"/>
              </a:rPr>
              <a:t> can be applied and reused for a variety of elements, and can be recognized by different people.</a:t>
            </a: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Summary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Motions can be applied together with other iconographic schemes and across GUI elements.</a:t>
            </a: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It comes with restrictions and its effectiveness depends.</a:t>
            </a: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Careful testing and iterative design is necessary.</a:t>
            </a:r>
          </a:p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More comparison</a:t>
            </a:r>
            <a:r>
              <a:rPr lang="en-US" altLang="zh-CN" dirty="0" smtClean="0">
                <a:latin typeface="Century Gothic" charset="0"/>
                <a:cs typeface="+mn-cs"/>
              </a:rPr>
              <a:t> group experiments are needed.</a:t>
            </a: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Century Gothic" charset="0"/>
                <a:cs typeface="+mj-cs"/>
              </a:rPr>
              <a:t>Discussion questions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Do you like </a:t>
            </a:r>
            <a:r>
              <a:rPr lang="en-US" dirty="0" err="1" smtClean="0">
                <a:latin typeface="Century Gothic" charset="0"/>
                <a:cs typeface="+mn-cs"/>
              </a:rPr>
              <a:t>Kineticons</a:t>
            </a:r>
            <a:r>
              <a:rPr lang="en-US" dirty="0" smtClean="0">
                <a:latin typeface="Century Gothic" charset="0"/>
                <a:cs typeface="+mn-cs"/>
              </a:rPr>
              <a:t>? Why or why not?</a:t>
            </a: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How to solve the correlations between interpretations? Redesign? Choose one and let user get used to it</a:t>
            </a:r>
            <a:r>
              <a:rPr lang="en-US" dirty="0" smtClean="0">
                <a:latin typeface="Century Gothic" charset="0"/>
                <a:cs typeface="+mn-cs"/>
              </a:rPr>
              <a:t>?</a:t>
            </a: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Introduction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  <a:cs typeface="+mn-cs"/>
              </a:rPr>
              <a:t>WHAT IS?</a:t>
            </a: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An iconographic scheme based on motion.</a:t>
            </a:r>
          </a:p>
          <a:p>
            <a:pPr marL="0" indent="0">
              <a:buFontTx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dirty="0" smtClean="0"/>
              <a:t>HOW </a:t>
            </a:r>
            <a:r>
              <a:rPr lang="en-US" dirty="0"/>
              <a:t>IS?</a:t>
            </a: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Do not alter the visual content or pixels’ RGBA values of an element.</a:t>
            </a:r>
          </a:p>
          <a:p>
            <a:pPr lvl="1"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3" name="Picture 2" descr="css-progress-ba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4572000"/>
            <a:ext cx="4572000" cy="15144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6169223"/>
            <a:ext cx="819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Image source: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err="1">
                <a:hlinkClick r:id="rId3"/>
              </a:rPr>
              <a:t>www.webappers.com</a:t>
            </a:r>
            <a:r>
              <a:rPr lang="en-US" sz="1400" dirty="0">
                <a:hlinkClick r:id="rId3"/>
              </a:rPr>
              <a:t>/2007/07/31/</a:t>
            </a:r>
            <a:r>
              <a:rPr lang="en-US" sz="1400" dirty="0" err="1">
                <a:hlinkClick r:id="rId3"/>
              </a:rPr>
              <a:t>webappers</a:t>
            </a:r>
            <a:r>
              <a:rPr lang="en-US" sz="1400" dirty="0">
                <a:hlinkClick r:id="rId3"/>
              </a:rPr>
              <a:t>-simple-</a:t>
            </a:r>
            <a:r>
              <a:rPr lang="en-US" sz="1400" dirty="0" err="1">
                <a:hlinkClick r:id="rId3"/>
              </a:rPr>
              <a:t>ajax</a:t>
            </a:r>
            <a:r>
              <a:rPr lang="en-US" sz="1400" dirty="0">
                <a:hlinkClick r:id="rId3"/>
              </a:rPr>
              <a:t>-progress-bar-with-</a:t>
            </a:r>
            <a:r>
              <a:rPr lang="en-US" sz="1400" dirty="0" err="1">
                <a:hlinkClick r:id="rId3"/>
              </a:rPr>
              <a:t>css</a:t>
            </a:r>
            <a:r>
              <a:rPr lang="en-US" sz="1400" dirty="0">
                <a:hlinkClick r:id="rId3"/>
              </a:rPr>
              <a:t>/</a:t>
            </a:r>
            <a:endParaRPr lang="en-US" sz="1400" dirty="0"/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Introduction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WHY MOTION?</a:t>
            </a: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Reuse </a:t>
            </a:r>
          </a:p>
          <a:p>
            <a:pPr lvl="1">
              <a:defRPr/>
            </a:pPr>
            <a:r>
              <a:rPr lang="en-US" dirty="0">
                <a:latin typeface="Century Gothic" charset="0"/>
              </a:rPr>
              <a:t>S</a:t>
            </a:r>
            <a:r>
              <a:rPr lang="en-US" dirty="0" smtClean="0">
                <a:latin typeface="Century Gothic" charset="0"/>
              </a:rPr>
              <a:t>maller vocabulary set</a:t>
            </a: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C</a:t>
            </a:r>
            <a:r>
              <a:rPr lang="en-US" dirty="0" smtClean="0">
                <a:latin typeface="Century Gothic" charset="0"/>
              </a:rPr>
              <a:t>ombination with other effects</a:t>
            </a:r>
            <a:endParaRPr lang="en-US" dirty="0" smtClean="0">
              <a:latin typeface="Century Gothic" charset="0"/>
            </a:endParaRP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Psychophysical benefits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</a:rPr>
              <a:t>Analyze an example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</a:rPr>
              <a:t>Drag-drop</a:t>
            </a:r>
            <a:endParaRPr lang="en-US" dirty="0">
              <a:latin typeface="Century Gothic" charset="0"/>
            </a:endParaRPr>
          </a:p>
          <a:p>
            <a:pPr lvl="1">
              <a:defRPr/>
            </a:pPr>
            <a:r>
              <a:rPr lang="en-US" dirty="0" smtClean="0">
                <a:latin typeface="Century Gothic" charset="0"/>
                <a:cs typeface="+mn-cs"/>
              </a:rPr>
              <a:t>Normal GUI</a:t>
            </a:r>
          </a:p>
          <a:p>
            <a:pPr lvl="1"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 marL="457200" lvl="1" indent="0">
              <a:buNone/>
              <a:defRPr/>
            </a:pPr>
            <a:endParaRPr lang="en-US" dirty="0" smtClean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 smtClean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 smtClean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7800" y="5791200"/>
            <a:ext cx="3767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Image </a:t>
            </a:r>
            <a:r>
              <a:rPr lang="en-US" sz="1400" dirty="0"/>
              <a:t>source: </a:t>
            </a:r>
            <a:r>
              <a:rPr lang="en-US" sz="1400" dirty="0">
                <a:hlinkClick r:id="rId2"/>
              </a:rPr>
              <a:t>http://www.chrisharrison.net</a:t>
            </a:r>
            <a:r>
              <a:rPr lang="en-US" sz="1400" dirty="0" smtClean="0">
                <a:hlinkClick r:id="rId2"/>
              </a:rPr>
              <a:t>/</a:t>
            </a:r>
          </a:p>
          <a:p>
            <a:r>
              <a:rPr lang="en-US" sz="1400" dirty="0">
                <a:hlinkClick r:id="rId2"/>
              </a:rPr>
              <a:t> </a:t>
            </a:r>
            <a:r>
              <a:rPr lang="en-US" sz="1400" dirty="0" smtClean="0">
                <a:hlinkClick r:id="rId2"/>
              </a:rPr>
              <a:t>                       </a:t>
            </a:r>
            <a:r>
              <a:rPr lang="en-US" sz="1400" dirty="0" err="1" smtClean="0">
                <a:hlinkClick r:id="rId2"/>
              </a:rPr>
              <a:t>index.php</a:t>
            </a:r>
            <a:r>
              <a:rPr lang="en-US" sz="1400" dirty="0">
                <a:hlinkClick r:id="rId2"/>
              </a:rPr>
              <a:t>/Research/</a:t>
            </a:r>
            <a:r>
              <a:rPr lang="en-US" sz="1400" dirty="0" err="1">
                <a:hlinkClick r:id="rId2"/>
              </a:rPr>
              <a:t>Kineticon</a:t>
            </a:r>
            <a:r>
              <a:rPr lang="en-US" sz="1400" dirty="0">
                <a:hlinkClick r:id="rId2"/>
              </a:rPr>
              <a:t> </a:t>
            </a:r>
            <a:endParaRPr lang="en-US" sz="1400" dirty="0"/>
          </a:p>
        </p:txBody>
      </p:sp>
      <p:pic>
        <p:nvPicPr>
          <p:cNvPr id="2" name="Picture 1" descr="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43200"/>
            <a:ext cx="7937863" cy="1192383"/>
          </a:xfrm>
          <a:prstGeom prst="rect">
            <a:avLst/>
          </a:prstGeom>
        </p:spPr>
      </p:pic>
      <p:pic>
        <p:nvPicPr>
          <p:cNvPr id="3" name="Picture 2" descr="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114800"/>
            <a:ext cx="3657600" cy="130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53029"/>
      </p:ext>
    </p:extLst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Design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</a:rPr>
              <a:t>Drag-drop</a:t>
            </a:r>
          </a:p>
          <a:p>
            <a:pPr lvl="1">
              <a:defRPr/>
            </a:pPr>
            <a:r>
              <a:rPr lang="en-US" dirty="0" err="1" smtClean="0">
                <a:latin typeface="Century Gothic" charset="0"/>
              </a:rPr>
              <a:t>K</a:t>
            </a:r>
            <a:r>
              <a:rPr lang="en-US" altLang="zh-CN" dirty="0" err="1" smtClean="0">
                <a:latin typeface="Century Gothic" charset="0"/>
              </a:rPr>
              <a:t>ineticons</a:t>
            </a:r>
            <a:endParaRPr lang="en-US" dirty="0">
              <a:latin typeface="Century Gothic" charset="0"/>
            </a:endParaRPr>
          </a:p>
          <a:p>
            <a:pPr>
              <a:defRPr/>
            </a:pPr>
            <a:endParaRPr lang="en-US" dirty="0" smtClean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 smtClean="0">
              <a:latin typeface="Century Gothic" charset="0"/>
              <a:cs typeface="+mn-cs"/>
            </a:endParaRPr>
          </a:p>
          <a:p>
            <a:pPr>
              <a:defRPr/>
            </a:pPr>
            <a:endParaRPr lang="en-US" dirty="0" smtClean="0">
              <a:latin typeface="Century Gothic" charset="0"/>
              <a:cs typeface="+mn-cs"/>
            </a:endParaRPr>
          </a:p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Biological Motion, Gestures, Organic Motion, </a:t>
            </a:r>
            <a:r>
              <a:rPr lang="en-US" dirty="0" smtClean="0">
                <a:latin typeface="Century Gothic" charset="0"/>
              </a:rPr>
              <a:t>Mechanical Motion, Physics </a:t>
            </a:r>
            <a:r>
              <a:rPr lang="en-US" dirty="0">
                <a:latin typeface="Century Gothic" charset="0"/>
              </a:rPr>
              <a:t>and Natural </a:t>
            </a:r>
            <a:r>
              <a:rPr lang="en-US" dirty="0" smtClean="0">
                <a:latin typeface="Century Gothic" charset="0"/>
              </a:rPr>
              <a:t>Effects, Cartoon </a:t>
            </a:r>
            <a:r>
              <a:rPr lang="en-US" dirty="0">
                <a:latin typeface="Century Gothic" charset="0"/>
              </a:rPr>
              <a:t>Conventions</a:t>
            </a:r>
          </a:p>
          <a:p>
            <a:pPr>
              <a:defRPr/>
            </a:pPr>
            <a:endParaRPr lang="en-US" dirty="0">
              <a:latin typeface="Century Gothic" charset="0"/>
            </a:endParaRPr>
          </a:p>
          <a:p>
            <a:pPr>
              <a:defRPr/>
            </a:pPr>
            <a:endParaRPr lang="en-US" dirty="0">
              <a:latin typeface="Century Gothic" charset="0"/>
            </a:endParaRPr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  <a:p>
            <a:pPr marL="0" indent="0">
              <a:buNone/>
              <a:defRPr/>
            </a:pPr>
            <a:endParaRPr lang="en-US" dirty="0" smtClean="0">
              <a:latin typeface="Century Gothic" charset="0"/>
              <a:cs typeface="+mn-cs"/>
            </a:endParaRPr>
          </a:p>
          <a:p>
            <a:pPr marL="0" indent="0">
              <a:buNone/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  <p:pic>
        <p:nvPicPr>
          <p:cNvPr id="4" name="Picture 3" descr="11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590800"/>
            <a:ext cx="3733800" cy="23023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57800" y="1371600"/>
            <a:ext cx="3767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Image </a:t>
            </a:r>
            <a:r>
              <a:rPr lang="en-US" sz="1400" dirty="0"/>
              <a:t>source: </a:t>
            </a:r>
            <a:r>
              <a:rPr lang="en-US" sz="1400" dirty="0">
                <a:hlinkClick r:id="rId3"/>
              </a:rPr>
              <a:t>http://www.chrisharrison.net</a:t>
            </a:r>
            <a:r>
              <a:rPr lang="en-US" sz="1400" dirty="0" smtClean="0">
                <a:hlinkClick r:id="rId3"/>
              </a:rPr>
              <a:t>/</a:t>
            </a:r>
          </a:p>
          <a:p>
            <a:r>
              <a:rPr lang="en-US" sz="1400" dirty="0">
                <a:hlinkClick r:id="rId3"/>
              </a:rPr>
              <a:t> </a:t>
            </a:r>
            <a:r>
              <a:rPr lang="en-US" sz="1400" dirty="0" smtClean="0">
                <a:hlinkClick r:id="rId3"/>
              </a:rPr>
              <a:t>                       </a:t>
            </a:r>
            <a:r>
              <a:rPr lang="en-US" sz="1400" dirty="0" err="1" smtClean="0">
                <a:hlinkClick r:id="rId3"/>
              </a:rPr>
              <a:t>index.php</a:t>
            </a:r>
            <a:r>
              <a:rPr lang="en-US" sz="1400" dirty="0">
                <a:hlinkClick r:id="rId3"/>
              </a:rPr>
              <a:t>/Research/</a:t>
            </a:r>
            <a:r>
              <a:rPr lang="en-US" sz="1400" dirty="0" err="1">
                <a:hlinkClick r:id="rId3"/>
              </a:rPr>
              <a:t>Kineticon</a:t>
            </a:r>
            <a:r>
              <a:rPr lang="en-US" sz="1400" dirty="0">
                <a:hlinkClick r:id="rId3"/>
              </a:rPr>
              <a:t> </a:t>
            </a:r>
            <a:endParaRPr lang="en-US" sz="1400" dirty="0"/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Design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n-cs"/>
              </a:rPr>
              <a:t>STATE</a:t>
            </a: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Ability/affordance of an item</a:t>
            </a: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Needs attention</a:t>
            </a: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Operation is progressing</a:t>
            </a:r>
          </a:p>
          <a:p>
            <a:pPr lvl="1">
              <a:defRPr/>
            </a:pPr>
            <a:r>
              <a:rPr lang="en-US" dirty="0" smtClean="0">
                <a:latin typeface="Century Gothic" charset="0"/>
              </a:rPr>
              <a:t>Launching and opening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STATE CHANGES AND EVENTS</a:t>
            </a:r>
          </a:p>
          <a:p>
            <a:pPr lvl="1">
              <a:defRPr/>
            </a:pPr>
            <a:r>
              <a:rPr lang="en-US" dirty="0">
                <a:latin typeface="Century Gothic" charset="0"/>
              </a:rPr>
              <a:t>Entrance</a:t>
            </a:r>
          </a:p>
          <a:p>
            <a:pPr lvl="1">
              <a:defRPr/>
            </a:pPr>
            <a:r>
              <a:rPr lang="en-US" dirty="0">
                <a:latin typeface="Century Gothic" charset="0"/>
              </a:rPr>
              <a:t>Departure</a:t>
            </a:r>
          </a:p>
          <a:p>
            <a:pPr lvl="1">
              <a:defRPr/>
            </a:pPr>
            <a:r>
              <a:rPr lang="en-US" dirty="0">
                <a:latin typeface="Century Gothic" charset="0"/>
              </a:rPr>
              <a:t>Replace/upgrade</a:t>
            </a:r>
          </a:p>
          <a:p>
            <a:pPr lvl="1">
              <a:defRPr/>
            </a:pPr>
            <a:r>
              <a:rPr lang="en-US" dirty="0">
                <a:latin typeface="Century Gothic" charset="0"/>
              </a:rPr>
              <a:t>Positive/negative events</a:t>
            </a:r>
          </a:p>
          <a:p>
            <a:pPr lvl="1">
              <a:defRPr/>
            </a:pPr>
            <a:endParaRPr lang="en-US" dirty="0">
              <a:latin typeface="Century Gothic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>
              <a:latin typeface="Century Gothic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latin typeface="Century Gothic" charset="0"/>
              </a:rPr>
              <a:t>Kineticon</a:t>
            </a:r>
            <a:r>
              <a:rPr lang="en-US" dirty="0">
                <a:latin typeface="Century Gothic" charset="0"/>
              </a:rPr>
              <a:t> Vocabulary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endParaRPr lang="en-US" dirty="0" smtClean="0">
              <a:latin typeface="Century Gothic" charset="0"/>
            </a:endParaRPr>
          </a:p>
          <a:p>
            <a:pPr marL="0" indent="0">
              <a:buNone/>
              <a:defRPr/>
            </a:pPr>
            <a:endParaRPr lang="en-US" dirty="0">
              <a:latin typeface="Century Gothic" charset="0"/>
            </a:endParaRPr>
          </a:p>
          <a:p>
            <a:pPr>
              <a:defRPr/>
            </a:pPr>
            <a:endParaRPr lang="en-US" dirty="0" smtClean="0">
              <a:latin typeface="Century Gothic" charset="0"/>
            </a:endParaRPr>
          </a:p>
          <a:p>
            <a:pPr>
              <a:defRPr/>
            </a:pPr>
            <a:endParaRPr lang="en-US" dirty="0">
              <a:latin typeface="Century Gothic" charset="0"/>
            </a:endParaRPr>
          </a:p>
          <a:p>
            <a:pPr>
              <a:defRPr/>
            </a:pPr>
            <a:endParaRPr lang="en-US" dirty="0" smtClean="0">
              <a:latin typeface="Century Gothic" charset="0"/>
            </a:endParaRPr>
          </a:p>
          <a:p>
            <a:pPr>
              <a:defRPr/>
            </a:pPr>
            <a:endParaRPr lang="en-US" dirty="0">
              <a:latin typeface="Century Gothic" charset="0"/>
            </a:endParaRPr>
          </a:p>
          <a:p>
            <a:pPr>
              <a:defRPr/>
            </a:pPr>
            <a:endParaRPr lang="en-US" dirty="0" smtClean="0">
              <a:latin typeface="Century Gothic" charset="0"/>
            </a:endParaRPr>
          </a:p>
          <a:p>
            <a:pPr>
              <a:defRPr/>
            </a:pPr>
            <a:r>
              <a:rPr lang="en-US" dirty="0">
                <a:latin typeface="Century Gothic" charset="0"/>
                <a:hlinkClick r:id="rId2"/>
              </a:rPr>
              <a:t>http://youtu.be/</a:t>
            </a:r>
            <a:r>
              <a:rPr lang="en-US" dirty="0" smtClean="0">
                <a:latin typeface="Century Gothic" charset="0"/>
                <a:hlinkClick r:id="rId2"/>
              </a:rPr>
              <a:t>0GhfHO9clTY</a:t>
            </a:r>
            <a:endParaRPr lang="en-US" dirty="0" smtClean="0">
              <a:latin typeface="Century Gothic" charset="0"/>
            </a:endParaRPr>
          </a:p>
        </p:txBody>
      </p:sp>
      <p:pic>
        <p:nvPicPr>
          <p:cNvPr id="2" name="Picture 1" descr="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447800"/>
            <a:ext cx="5821680" cy="406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61722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Image source: </a:t>
            </a:r>
            <a:r>
              <a:rPr lang="en-US" sz="1400" dirty="0">
                <a:hlinkClick r:id="rId4"/>
              </a:rPr>
              <a:t>http://www.chrisharrison.net</a:t>
            </a:r>
            <a:r>
              <a:rPr lang="en-US" sz="1400" dirty="0" smtClean="0">
                <a:hlinkClick r:id="rId4"/>
              </a:rPr>
              <a:t>/index.php</a:t>
            </a:r>
            <a:r>
              <a:rPr lang="en-US" sz="1400" dirty="0">
                <a:hlinkClick r:id="rId4"/>
              </a:rPr>
              <a:t>/Research/Kineticon </a:t>
            </a:r>
            <a:endParaRPr lang="en-US" sz="1400" dirty="0"/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Century Gothic" charset="0"/>
                <a:cs typeface="+mj-cs"/>
              </a:rPr>
              <a:t>User </a:t>
            </a:r>
            <a:r>
              <a:rPr lang="en-US" dirty="0">
                <a:latin typeface="Century Gothic" charset="0"/>
                <a:cs typeface="+mj-cs"/>
              </a:rPr>
              <a:t>s</a:t>
            </a:r>
            <a:r>
              <a:rPr lang="en-US" dirty="0" smtClean="0">
                <a:latin typeface="Century Gothic" charset="0"/>
                <a:cs typeface="+mj-cs"/>
              </a:rPr>
              <a:t>tudy</a:t>
            </a:r>
            <a:endParaRPr lang="en-US" dirty="0">
              <a:latin typeface="Century Gothic" charset="0"/>
              <a:cs typeface="+mj-cs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entury Gothic" charset="0"/>
              </a:rPr>
              <a:t>Goals:</a:t>
            </a:r>
          </a:p>
          <a:p>
            <a:pPr lvl="1">
              <a:defRPr/>
            </a:pPr>
            <a:r>
              <a:rPr lang="en-US" dirty="0">
                <a:latin typeface="Century Gothic" charset="0"/>
              </a:rPr>
              <a:t>Can motions be iconic and recognized across users?</a:t>
            </a:r>
          </a:p>
          <a:p>
            <a:pPr lvl="1">
              <a:defRPr/>
            </a:pPr>
            <a:r>
              <a:rPr lang="en-US" dirty="0">
                <a:latin typeface="Century Gothic" charset="0"/>
              </a:rPr>
              <a:t>Whether kinetic behaviors can be reliably applied across different GUI elements?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200 participants recruited for online study.</a:t>
            </a:r>
          </a:p>
          <a:p>
            <a:pPr>
              <a:defRPr/>
            </a:pPr>
            <a:r>
              <a:rPr lang="en-US" dirty="0">
                <a:latin typeface="Century Gothic" charset="0"/>
              </a:rPr>
              <a:t>39 application icons, 4 best </a:t>
            </a:r>
            <a:r>
              <a:rPr lang="en-US" dirty="0" smtClean="0">
                <a:latin typeface="Century Gothic" charset="0"/>
              </a:rPr>
              <a:t>motions </a:t>
            </a:r>
            <a:r>
              <a:rPr lang="en-US" dirty="0">
                <a:latin typeface="Century Gothic" charset="0"/>
              </a:rPr>
              <a:t>applied to menu item, dialog window, entire desktop.</a:t>
            </a:r>
          </a:p>
          <a:p>
            <a:pPr>
              <a:defRPr/>
            </a:pPr>
            <a:endParaRPr lang="en-US" dirty="0" smtClean="0">
              <a:latin typeface="Century Gothic" charset="0"/>
            </a:endParaRPr>
          </a:p>
        </p:txBody>
      </p:sp>
    </p:spTree>
  </p:cSld>
  <p:clrMapOvr>
    <a:masterClrMapping/>
  </p:clrMapOvr>
  <p:transition xmlns:p14="http://schemas.microsoft.com/office/powerpoint/2010/main" advTm="20000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4661</TotalTime>
  <Words>755</Words>
  <Application>Microsoft Macintosh PowerPoint</Application>
  <PresentationFormat>On-screen Show (4:3)</PresentationFormat>
  <Paragraphs>116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Kineticons:  Using Iconographic Motion in Graphical User Interface Design</vt:lpstr>
      <vt:lpstr>Take away </vt:lpstr>
      <vt:lpstr>Introduction</vt:lpstr>
      <vt:lpstr>Introduction</vt:lpstr>
      <vt:lpstr>Analyze an example</vt:lpstr>
      <vt:lpstr>Design</vt:lpstr>
      <vt:lpstr>Design</vt:lpstr>
      <vt:lpstr>Kineticon Vocabulary</vt:lpstr>
      <vt:lpstr>User study</vt:lpstr>
      <vt:lpstr>User study</vt:lpstr>
      <vt:lpstr>Results</vt:lpstr>
      <vt:lpstr>Results</vt:lpstr>
      <vt:lpstr>Kineticons’ sparking points</vt:lpstr>
      <vt:lpstr>Kineticons’ limitations</vt:lpstr>
      <vt:lpstr>Study’s missing …</vt:lpstr>
      <vt:lpstr>Study’s missing …</vt:lpstr>
      <vt:lpstr>Study’s missing…</vt:lpstr>
      <vt:lpstr>Next step is …</vt:lpstr>
      <vt:lpstr>Next step is …</vt:lpstr>
      <vt:lpstr>Summary</vt:lpstr>
      <vt:lpstr>Discussion questions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title goes here…</dc:title>
  <dc:creator>Stephen Intille</dc:creator>
  <cp:lastModifiedBy>Zhichun Ye</cp:lastModifiedBy>
  <cp:revision>134</cp:revision>
  <cp:lastPrinted>2013-02-27T03:03:17Z</cp:lastPrinted>
  <dcterms:created xsi:type="dcterms:W3CDTF">2009-07-14T20:22:27Z</dcterms:created>
  <dcterms:modified xsi:type="dcterms:W3CDTF">2013-02-28T15:28:06Z</dcterms:modified>
</cp:coreProperties>
</file>